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8" r:id="rId2"/>
  </p:sldMasterIdLst>
  <p:notesMasterIdLst>
    <p:notesMasterId r:id="rId15"/>
  </p:notesMasterIdLst>
  <p:handoutMasterIdLst>
    <p:handoutMasterId r:id="rId16"/>
  </p:handoutMasterIdLst>
  <p:sldIdLst>
    <p:sldId id="375" r:id="rId3"/>
    <p:sldId id="409" r:id="rId4"/>
    <p:sldId id="407" r:id="rId5"/>
    <p:sldId id="303" r:id="rId6"/>
    <p:sldId id="408" r:id="rId7"/>
    <p:sldId id="406" r:id="rId8"/>
    <p:sldId id="261" r:id="rId9"/>
    <p:sldId id="384" r:id="rId10"/>
    <p:sldId id="258" r:id="rId11"/>
    <p:sldId id="410" r:id="rId12"/>
    <p:sldId id="411"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993" autoAdjust="0"/>
  </p:normalViewPr>
  <p:slideViewPr>
    <p:cSldViewPr snapToGrid="0" snapToObjects="1">
      <p:cViewPr varScale="1">
        <p:scale>
          <a:sx n="66" d="100"/>
          <a:sy n="66" d="100"/>
        </p:scale>
        <p:origin x="668" y="44"/>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a:lstStyle/>
        <a:p>
          <a:r>
            <a:rPr lang="en-US" dirty="0" err="1"/>
            <a:t>Kmean</a:t>
          </a:r>
          <a:r>
            <a:rPr lang="en-US" dirty="0"/>
            <a:t> </a:t>
          </a:r>
        </a:p>
        <a:p>
          <a:r>
            <a:rPr lang="en-US" dirty="0"/>
            <a:t>Clean Dataset</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r>
            <a:rPr lang="en-US" dirty="0"/>
            <a:t>NLP </a:t>
          </a:r>
        </a:p>
        <a:p>
          <a:r>
            <a:rPr lang="en-US" dirty="0"/>
            <a:t>Cluster forming</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r>
            <a:rPr lang="en-US" dirty="0"/>
            <a:t>Demand forecasting</a:t>
          </a:r>
        </a:p>
        <a:p>
          <a:r>
            <a:rPr lang="en-US" dirty="0"/>
            <a:t>Visualization</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custScaleX="103391" custScaleY="119756">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dgm:spPr>
        <a:ln>
          <a:noFill/>
        </a:ln>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nk"/>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523237" y="459374"/>
          <a:ext cx="2285995" cy="228599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175" y="2639587"/>
          <a:ext cx="3332118" cy="862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err="1"/>
            <a:t>Kmean</a:t>
          </a:r>
          <a:r>
            <a:rPr lang="en-US" sz="2200" kern="1200" dirty="0"/>
            <a:t> </a:t>
          </a:r>
        </a:p>
        <a:p>
          <a:pPr marL="0" lvl="0" indent="0" algn="ctr" defTabSz="977900">
            <a:lnSpc>
              <a:spcPct val="90000"/>
            </a:lnSpc>
            <a:spcBef>
              <a:spcPct val="0"/>
            </a:spcBef>
            <a:spcAft>
              <a:spcPct val="35000"/>
            </a:spcAft>
            <a:buNone/>
          </a:pPr>
          <a:r>
            <a:rPr lang="en-US" sz="2200" kern="1200" dirty="0"/>
            <a:t>Clean Dataset</a:t>
          </a:r>
        </a:p>
      </dsp:txBody>
      <dsp:txXfrm>
        <a:off x="175" y="2639587"/>
        <a:ext cx="3332118" cy="862243"/>
      </dsp:txXfrm>
    </dsp:sp>
    <dsp:sp modelId="{CE9DF0E8-B0DE-4E1E-9FF4-6006AD8428DB}">
      <dsp:nvSpPr>
        <dsp:cNvPr id="0" name=""/>
        <dsp:cNvSpPr/>
      </dsp:nvSpPr>
      <dsp:spPr>
        <a:xfrm>
          <a:off x="4364708" y="494935"/>
          <a:ext cx="2285995" cy="2285995"/>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96289"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NLP </a:t>
          </a:r>
        </a:p>
        <a:p>
          <a:pPr marL="0" lvl="0" indent="0" algn="ctr" defTabSz="977900">
            <a:lnSpc>
              <a:spcPct val="90000"/>
            </a:lnSpc>
            <a:spcBef>
              <a:spcPct val="0"/>
            </a:spcBef>
            <a:spcAft>
              <a:spcPct val="35000"/>
            </a:spcAft>
            <a:buNone/>
          </a:pPr>
          <a:r>
            <a:rPr lang="en-US" sz="2200" kern="1200" dirty="0"/>
            <a:t>Cluster forming</a:t>
          </a:r>
        </a:p>
      </dsp:txBody>
      <dsp:txXfrm>
        <a:off x="3896289" y="2746269"/>
        <a:ext cx="3222832" cy="720000"/>
      </dsp:txXfrm>
    </dsp:sp>
    <dsp:sp modelId="{6DB1FE51-13D0-4A38-AD6E-48D4371A1AF3}">
      <dsp:nvSpPr>
        <dsp:cNvPr id="0" name=""/>
        <dsp:cNvSpPr/>
      </dsp:nvSpPr>
      <dsp:spPr>
        <a:xfrm>
          <a:off x="8151535" y="494935"/>
          <a:ext cx="2285995" cy="2285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83117"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Demand forecasting</a:t>
          </a:r>
        </a:p>
        <a:p>
          <a:pPr marL="0" lvl="0" indent="0" algn="ctr" defTabSz="977900">
            <a:lnSpc>
              <a:spcPct val="90000"/>
            </a:lnSpc>
            <a:spcBef>
              <a:spcPct val="0"/>
            </a:spcBef>
            <a:spcAft>
              <a:spcPct val="35000"/>
            </a:spcAft>
            <a:buNone/>
          </a:pPr>
          <a:r>
            <a:rPr lang="en-US" sz="2200" kern="1200" dirty="0"/>
            <a:t>Visualization</a:t>
          </a:r>
        </a:p>
      </dsp:txBody>
      <dsp:txXfrm>
        <a:off x="7683117" y="2746269"/>
        <a:ext cx="322283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3/31/2024</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445D8-D2DD-43C9-BDDB-75E1BB3B76C2}" type="datetimeFigureOut">
              <a:rPr lang="en-IN" smtClean="0"/>
              <a:t>01-04-2024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CD9CE-BB22-4650-8D24-5531849CB95C}" type="slidenum">
              <a:rPr lang="en-IN" smtClean="0"/>
              <a:t>‹#›</a:t>
            </a:fld>
            <a:endParaRPr lang="en-IN"/>
          </a:p>
        </p:txBody>
      </p:sp>
    </p:spTree>
    <p:extLst>
      <p:ext uri="{BB962C8B-B14F-4D97-AF65-F5344CB8AC3E}">
        <p14:creationId xmlns:p14="http://schemas.microsoft.com/office/powerpoint/2010/main" val="42486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927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3/31/2024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1631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5535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3/31/2024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86440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2360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95888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8915145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3837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3/31/2024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39511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27789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91553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3/31/2024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1792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3/31/2024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2.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3/31/2024</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76" r:id="rId5"/>
    <p:sldLayoutId id="2147483675" r:id="rId6"/>
    <p:sldLayoutId id="2147483677" r:id="rId7"/>
    <p:sldLayoutId id="2147483678" r:id="rId8"/>
    <p:sldLayoutId id="2147483679" r:id="rId9"/>
    <p:sldLayoutId id="2147483681" r:id="rId10"/>
    <p:sldLayoutId id="2147483682" r:id="rId11"/>
    <p:sldLayoutId id="2147483686" r:id="rId12"/>
    <p:sldLayoutId id="2147483663"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667" r:id="rId30"/>
    <p:sldLayoutId id="2147483703" r:id="rId31"/>
    <p:sldLayoutId id="2147483704" r:id="rId32"/>
    <p:sldLayoutId id="2147483705" r:id="rId33"/>
    <p:sldLayoutId id="2147483706" r:id="rId34"/>
    <p:sldLayoutId id="2147483700" r:id="rId35"/>
    <p:sldLayoutId id="2147483699" r:id="rId36"/>
    <p:sldLayoutId id="2147483701" r:id="rId37"/>
    <p:sldLayoutId id="2147483702"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3/31/2024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0387497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0.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1.gif"/><Relationship Id="rId4" Type="http://schemas.openxmlformats.org/officeDocument/2006/relationships/diagramLayout" Target="../diagrams/layout1.xml"/><Relationship Id="rId9"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a:lstStyle/>
          <a:p>
            <a:r>
              <a:rPr lang="en-US" dirty="0"/>
              <a:t>SUBTITLE HERE</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2715790"/>
            <a:ext cx="9179293" cy="2387600"/>
          </a:xfrm>
        </p:spPr>
        <p:txBody>
          <a:bodyPr>
            <a:normAutofit fontScale="90000"/>
          </a:bodyPr>
          <a:lstStyle/>
          <a:p>
            <a:r>
              <a:rPr lang="en-IN" dirty="0"/>
              <a:t>Uncovering Global Action Hotspots: Data-Driven Strategies for Netflix Content Acquisition</a:t>
            </a:r>
            <a:endParaRPr lang="en-US" i="1" dirty="0"/>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IN" dirty="0"/>
              <a:t>Dominant Genres in Cluster 4</a:t>
            </a:r>
            <a:endParaRPr lang="en-US" dirty="0"/>
          </a:p>
        </p:txBody>
      </p:sp>
      <p:sp>
        <p:nvSpPr>
          <p:cNvPr id="6" name="Content Placeholder 5">
            <a:extLst>
              <a:ext uri="{FF2B5EF4-FFF2-40B4-BE49-F238E27FC236}">
                <a16:creationId xmlns:a16="http://schemas.microsoft.com/office/drawing/2014/main" id="{399E5094-ADAD-F5D5-C067-EFACF6E06E82}"/>
              </a:ext>
            </a:extLst>
          </p:cNvPr>
          <p:cNvSpPr>
            <a:spLocks noGrp="1"/>
          </p:cNvSpPr>
          <p:nvPr>
            <p:ph sz="half" idx="1"/>
          </p:nvPr>
        </p:nvSpPr>
        <p:spPr>
          <a:xfrm>
            <a:off x="581194" y="2228003"/>
            <a:ext cx="3952306" cy="3633047"/>
          </a:xfrm>
        </p:spPr>
        <p:txBody>
          <a:bodyPr>
            <a:normAutofit/>
          </a:bodyPr>
          <a:lstStyle/>
          <a:p>
            <a:pPr marL="0" indent="0" algn="l">
              <a:buNone/>
            </a:pPr>
            <a:r>
              <a:rPr lang="en-IN" dirty="0"/>
              <a:t>This word cloud represents the distribution of genres within Cluster 2. The size of each word corresponds to the frequency of that genre. Genres like Action &amp; Adventure (highlighted in red) are more prominent, while others appear less frequently</a:t>
            </a:r>
          </a:p>
          <a:p>
            <a:pPr marL="0" indent="0" algn="l">
              <a:buNone/>
            </a:pPr>
            <a:r>
              <a:rPr lang="en-IN" dirty="0"/>
              <a:t>"The dominance of Action &amp; Adventure suggests a preference for fast-paced and exciting content within this cluster."</a:t>
            </a:r>
          </a:p>
        </p:txBody>
      </p:sp>
      <p:pic>
        <p:nvPicPr>
          <p:cNvPr id="11" name="Content Placeholder 10">
            <a:extLst>
              <a:ext uri="{FF2B5EF4-FFF2-40B4-BE49-F238E27FC236}">
                <a16:creationId xmlns:a16="http://schemas.microsoft.com/office/drawing/2014/main" id="{83DDD0D9-77D1-DA9C-6D74-715D97155176}"/>
              </a:ext>
            </a:extLst>
          </p:cNvPr>
          <p:cNvPicPr>
            <a:picLocks noGrp="1" noChangeAspect="1"/>
          </p:cNvPicPr>
          <p:nvPr>
            <p:ph sz="half" idx="2"/>
          </p:nvPr>
        </p:nvPicPr>
        <p:blipFill>
          <a:blip r:embed="rId2"/>
          <a:stretch>
            <a:fillRect/>
          </a:stretch>
        </p:blipFill>
        <p:spPr>
          <a:xfrm>
            <a:off x="4652244" y="2495295"/>
            <a:ext cx="6958731" cy="3633047"/>
          </a:xfrm>
        </p:spPr>
      </p:pic>
    </p:spTree>
    <p:extLst>
      <p:ext uri="{BB962C8B-B14F-4D97-AF65-F5344CB8AC3E}">
        <p14:creationId xmlns:p14="http://schemas.microsoft.com/office/powerpoint/2010/main" val="3297010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IN" dirty="0"/>
              <a:t>Top Genres with Heatmap</a:t>
            </a:r>
          </a:p>
        </p:txBody>
      </p:sp>
      <p:sp>
        <p:nvSpPr>
          <p:cNvPr id="6" name="Content Placeholder 5">
            <a:extLst>
              <a:ext uri="{FF2B5EF4-FFF2-40B4-BE49-F238E27FC236}">
                <a16:creationId xmlns:a16="http://schemas.microsoft.com/office/drawing/2014/main" id="{399E5094-ADAD-F5D5-C067-EFACF6E06E82}"/>
              </a:ext>
            </a:extLst>
          </p:cNvPr>
          <p:cNvSpPr>
            <a:spLocks noGrp="1"/>
          </p:cNvSpPr>
          <p:nvPr>
            <p:ph sz="half" idx="1"/>
          </p:nvPr>
        </p:nvSpPr>
        <p:spPr>
          <a:xfrm>
            <a:off x="581025" y="2228003"/>
            <a:ext cx="3952475" cy="4211298"/>
          </a:xfrm>
        </p:spPr>
        <p:txBody>
          <a:bodyPr>
            <a:normAutofit/>
          </a:bodyPr>
          <a:lstStyle/>
          <a:p>
            <a:pPr marL="0" indent="0" algn="l">
              <a:buNone/>
            </a:pPr>
            <a:r>
              <a:rPr lang="en-IN" b="1" dirty="0"/>
              <a:t>Heatmap Interpretation:</a:t>
            </a:r>
          </a:p>
          <a:p>
            <a:pPr marL="0" indent="0" algn="l">
              <a:buNone/>
            </a:pPr>
            <a:r>
              <a:rPr lang="en-IN" dirty="0"/>
              <a:t>Heatmap intensity represents the number of action movies originating from each country. Darker areas indicate a higher concentration of action movies.</a:t>
            </a:r>
          </a:p>
          <a:p>
            <a:pPr marL="0" indent="0" algn="l">
              <a:buNone/>
            </a:pPr>
            <a:r>
              <a:rPr lang="en-IN" b="1" dirty="0"/>
              <a:t>Purpose:</a:t>
            </a:r>
          </a:p>
          <a:p>
            <a:pPr marL="0" indent="0" algn="l">
              <a:buNone/>
            </a:pPr>
            <a:r>
              <a:rPr lang="en-IN" dirty="0"/>
              <a:t>Identify potential target markets for international action content acquisition by highlighting prominent regions in the heatmap.</a:t>
            </a:r>
          </a:p>
        </p:txBody>
      </p:sp>
      <p:pic>
        <p:nvPicPr>
          <p:cNvPr id="4" name="Picture 3">
            <a:extLst>
              <a:ext uri="{FF2B5EF4-FFF2-40B4-BE49-F238E27FC236}">
                <a16:creationId xmlns:a16="http://schemas.microsoft.com/office/drawing/2014/main" id="{EC45F872-63E2-B336-BA6F-9869EABFA329}"/>
              </a:ext>
            </a:extLst>
          </p:cNvPr>
          <p:cNvPicPr>
            <a:picLocks noChangeAspect="1"/>
          </p:cNvPicPr>
          <p:nvPr/>
        </p:nvPicPr>
        <p:blipFill>
          <a:blip r:embed="rId2"/>
          <a:stretch>
            <a:fillRect/>
          </a:stretch>
        </p:blipFill>
        <p:spPr>
          <a:xfrm>
            <a:off x="4993769" y="2093108"/>
            <a:ext cx="6617040" cy="4673840"/>
          </a:xfrm>
          <a:prstGeom prst="rect">
            <a:avLst/>
          </a:prstGeom>
        </p:spPr>
      </p:pic>
      <p:sp>
        <p:nvSpPr>
          <p:cNvPr id="7" name="Content Placeholder 6">
            <a:extLst>
              <a:ext uri="{FF2B5EF4-FFF2-40B4-BE49-F238E27FC236}">
                <a16:creationId xmlns:a16="http://schemas.microsoft.com/office/drawing/2014/main" id="{8E9AB4E2-97D9-7140-F135-87DC44064E89}"/>
              </a:ext>
            </a:extLst>
          </p:cNvPr>
          <p:cNvSpPr>
            <a:spLocks noGrp="1"/>
          </p:cNvSpPr>
          <p:nvPr>
            <p:ph sz="half" idx="2"/>
          </p:nvPr>
        </p:nvSpPr>
        <p:spPr/>
        <p:txBody>
          <a:bodyPr>
            <a:normAutofit/>
          </a:bodyPr>
          <a:lstStyle/>
          <a:p>
            <a:endParaRPr lang="en-IN"/>
          </a:p>
        </p:txBody>
      </p:sp>
    </p:spTree>
    <p:extLst>
      <p:ext uri="{BB962C8B-B14F-4D97-AF65-F5344CB8AC3E}">
        <p14:creationId xmlns:p14="http://schemas.microsoft.com/office/powerpoint/2010/main" val="1695297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a:xfrm>
            <a:off x="6256422" y="339644"/>
            <a:ext cx="5621154" cy="3035379"/>
          </a:xfrm>
        </p:spPr>
        <p:txBody>
          <a:bodyPr>
            <a:normAutofit/>
          </a:bodyPr>
          <a:lstStyle/>
          <a:p>
            <a:pPr marL="0" indent="0">
              <a:buNone/>
            </a:pPr>
            <a:r>
              <a:rPr lang="en-IN" sz="1800" dirty="0"/>
              <a:t>By leveraging clustering algorithms, demand forecasting, and a data-driven approach, Netflix can optimize its content acquisition strategy. This can lead to a more engaged subscriber base, increased viewership, and a stronger competitive advantage in the streaming market.</a:t>
            </a:r>
            <a:endParaRPr lang="en-US" sz="1800" dirty="0"/>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Conclusion</a:t>
            </a:r>
          </a:p>
        </p:txBody>
      </p:sp>
    </p:spTree>
    <p:extLst>
      <p:ext uri="{BB962C8B-B14F-4D97-AF65-F5344CB8AC3E}">
        <p14:creationId xmlns:p14="http://schemas.microsoft.com/office/powerpoint/2010/main" val="2167823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220DB6C-FDC8-4BE6-0414-98B375CED7D3}"/>
              </a:ext>
            </a:extLst>
          </p:cNvPr>
          <p:cNvSpPr>
            <a:spLocks noGrp="1"/>
          </p:cNvSpPr>
          <p:nvPr>
            <p:ph type="pic" sz="quarter" idx="10"/>
          </p:nvPr>
        </p:nvSpPr>
        <p:spPr/>
      </p:sp>
      <p:sp>
        <p:nvSpPr>
          <p:cNvPr id="3" name="Text Placeholder 2">
            <a:extLst>
              <a:ext uri="{FF2B5EF4-FFF2-40B4-BE49-F238E27FC236}">
                <a16:creationId xmlns:a16="http://schemas.microsoft.com/office/drawing/2014/main" id="{CFFA2BDE-7FBD-4DD5-00F6-E53B8E57A09F}"/>
              </a:ext>
            </a:extLst>
          </p:cNvPr>
          <p:cNvSpPr>
            <a:spLocks noGrp="1"/>
          </p:cNvSpPr>
          <p:nvPr>
            <p:ph type="body" idx="13"/>
          </p:nvPr>
        </p:nvSpPr>
        <p:spPr>
          <a:xfrm>
            <a:off x="6487905" y="4498670"/>
            <a:ext cx="4841030" cy="356462"/>
          </a:xfrm>
        </p:spPr>
        <p:txBody>
          <a:bodyPr>
            <a:normAutofit fontScale="62500" lnSpcReduction="20000"/>
          </a:bodyPr>
          <a:lstStyle/>
          <a:p>
            <a:r>
              <a:rPr lang="en-US" dirty="0"/>
              <a:t>Optimizing Content Acquisition for Netflix	</a:t>
            </a:r>
            <a:endParaRPr lang="en-IN" dirty="0"/>
          </a:p>
        </p:txBody>
      </p:sp>
      <p:sp>
        <p:nvSpPr>
          <p:cNvPr id="4" name="Title 3">
            <a:extLst>
              <a:ext uri="{FF2B5EF4-FFF2-40B4-BE49-F238E27FC236}">
                <a16:creationId xmlns:a16="http://schemas.microsoft.com/office/drawing/2014/main" id="{5D85761E-3CD7-8A4D-E340-E2EA50437132}"/>
              </a:ext>
            </a:extLst>
          </p:cNvPr>
          <p:cNvSpPr>
            <a:spLocks noGrp="1"/>
          </p:cNvSpPr>
          <p:nvPr>
            <p:ph type="ctrTitle"/>
          </p:nvPr>
        </p:nvSpPr>
        <p:spPr>
          <a:xfrm>
            <a:off x="6487905" y="1928264"/>
            <a:ext cx="4946908" cy="2387600"/>
          </a:xfrm>
        </p:spPr>
        <p:txBody>
          <a:bodyPr/>
          <a:lstStyle/>
          <a:p>
            <a:r>
              <a:rPr lang="en-US" dirty="0"/>
              <a:t>introduction</a:t>
            </a:r>
            <a:endParaRPr lang="en-IN" dirty="0"/>
          </a:p>
        </p:txBody>
      </p:sp>
      <p:sp>
        <p:nvSpPr>
          <p:cNvPr id="8" name="TextBox 7">
            <a:extLst>
              <a:ext uri="{FF2B5EF4-FFF2-40B4-BE49-F238E27FC236}">
                <a16:creationId xmlns:a16="http://schemas.microsoft.com/office/drawing/2014/main" id="{9A17966C-3AC8-702F-7260-A44E10F2DE63}"/>
              </a:ext>
            </a:extLst>
          </p:cNvPr>
          <p:cNvSpPr txBox="1"/>
          <p:nvPr/>
        </p:nvSpPr>
        <p:spPr>
          <a:xfrm>
            <a:off x="0" y="1882806"/>
            <a:ext cx="5822209" cy="4524315"/>
          </a:xfrm>
          <a:prstGeom prst="rect">
            <a:avLst/>
          </a:prstGeom>
          <a:noFill/>
        </p:spPr>
        <p:txBody>
          <a:bodyPr wrap="square">
            <a:spAutoFit/>
          </a:bodyPr>
          <a:lstStyle/>
          <a:p>
            <a:r>
              <a:rPr lang="en-IN" dirty="0">
                <a:solidFill>
                  <a:schemeClr val="bg1"/>
                </a:solidFill>
              </a:rPr>
              <a:t>In today's fiercely competitive streaming market, retaining subscribers and attracting new ones hinges on offering content that resonates with their preferences.  For Netflix, a key challenge lies in selecting the right content to acquire – balancing established audience </a:t>
            </a:r>
            <a:r>
              <a:rPr lang="en-IN" dirty="0" err="1">
                <a:solidFill>
                  <a:schemeClr val="bg1"/>
                </a:solidFill>
              </a:rPr>
              <a:t>favorites</a:t>
            </a:r>
            <a:r>
              <a:rPr lang="en-IN" dirty="0">
                <a:solidFill>
                  <a:schemeClr val="bg1"/>
                </a:solidFill>
              </a:rPr>
              <a:t> with potentially high-demand yet unproven genres. The landscape of streaming services is constantly evolving, with new platforms emerging and viewer preferences continuously shifting. To stay ahead of the curve, Netflix, a major player in the industry, needs to adopt a data-driven approach to content acquisition.  This presentation will delve into how Netflix can utilize a dataset called "</a:t>
            </a:r>
            <a:r>
              <a:rPr lang="en-IN" dirty="0" err="1">
                <a:solidFill>
                  <a:schemeClr val="bg1"/>
                </a:solidFill>
              </a:rPr>
              <a:t>netflix_titles</a:t>
            </a:r>
            <a:r>
              <a:rPr lang="en-IN" dirty="0">
                <a:solidFill>
                  <a:schemeClr val="bg1"/>
                </a:solidFill>
              </a:rPr>
              <a:t>" to gain valuable insights and optimize its content acquisition strategy. By </a:t>
            </a:r>
            <a:r>
              <a:rPr lang="en-IN" dirty="0" err="1">
                <a:solidFill>
                  <a:schemeClr val="bg1"/>
                </a:solidFill>
              </a:rPr>
              <a:t>analyzing</a:t>
            </a:r>
            <a:r>
              <a:rPr lang="en-IN" dirty="0">
                <a:solidFill>
                  <a:schemeClr val="bg1"/>
                </a:solidFill>
              </a:rPr>
              <a:t> this data, Netflix can make informed decisions about acquiring content that aligns with subscriber preferences and has the potential to attract new viewers.</a:t>
            </a:r>
          </a:p>
        </p:txBody>
      </p:sp>
    </p:spTree>
    <p:extLst>
      <p:ext uri="{BB962C8B-B14F-4D97-AF65-F5344CB8AC3E}">
        <p14:creationId xmlns:p14="http://schemas.microsoft.com/office/powerpoint/2010/main" val="764054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76D4CA-FBA0-CB9A-A0B0-C32A15A4DB38}"/>
              </a:ext>
            </a:extLst>
          </p:cNvPr>
          <p:cNvSpPr/>
          <p:nvPr/>
        </p:nvSpPr>
        <p:spPr>
          <a:xfrm>
            <a:off x="615411" y="86627"/>
            <a:ext cx="10961177" cy="914400"/>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id="{1573971A-805E-D326-FD96-2EAAB61E7F8E}"/>
              </a:ext>
            </a:extLst>
          </p:cNvPr>
          <p:cNvSpPr>
            <a:spLocks noGrp="1"/>
          </p:cNvSpPr>
          <p:nvPr>
            <p:ph type="ctrTitle"/>
          </p:nvPr>
        </p:nvSpPr>
        <p:spPr>
          <a:xfrm>
            <a:off x="769414" y="-154577"/>
            <a:ext cx="10877153" cy="1396808"/>
          </a:xfrm>
        </p:spPr>
        <p:txBody>
          <a:bodyPr>
            <a:normAutofit fontScale="90000"/>
          </a:bodyPr>
          <a:lstStyle/>
          <a:p>
            <a:r>
              <a:rPr lang="en-IN" sz="3600" dirty="0">
                <a:solidFill>
                  <a:schemeClr val="accent4">
                    <a:lumMod val="20000"/>
                    <a:lumOff val="80000"/>
                  </a:schemeClr>
                </a:solidFill>
              </a:rPr>
              <a:t>Business Case:  Optimizing Content Acquisition for Netflix using Demand Forecasting</a:t>
            </a:r>
          </a:p>
        </p:txBody>
      </p:sp>
      <p:sp>
        <p:nvSpPr>
          <p:cNvPr id="15" name="TextBox 14">
            <a:extLst>
              <a:ext uri="{FF2B5EF4-FFF2-40B4-BE49-F238E27FC236}">
                <a16:creationId xmlns:a16="http://schemas.microsoft.com/office/drawing/2014/main" id="{2F3E8A6D-A719-BF11-9749-83B81EAD4A44}"/>
              </a:ext>
            </a:extLst>
          </p:cNvPr>
          <p:cNvSpPr txBox="1"/>
          <p:nvPr/>
        </p:nvSpPr>
        <p:spPr>
          <a:xfrm>
            <a:off x="615410" y="1335012"/>
            <a:ext cx="10961177" cy="1200329"/>
          </a:xfrm>
          <a:prstGeom prst="rect">
            <a:avLst/>
          </a:prstGeom>
          <a:noFill/>
        </p:spPr>
        <p:txBody>
          <a:bodyPr wrap="square">
            <a:spAutoFit/>
          </a:bodyPr>
          <a:lstStyle/>
          <a:p>
            <a:r>
              <a:rPr lang="en-IN" dirty="0">
                <a:latin typeface="+mj-lt"/>
              </a:rPr>
              <a:t>Netflix has a vast library of content, but acquiring new shows and movies can be expensive. To maximize return on investment, Netflix needs to prioritize content that aligns with subscriber preferences and has high potential viewership. This business case proposes a data-driven approach using clustering algorithms and demand forecasting to optimize Netflix's content acquisition strategy</a:t>
            </a:r>
          </a:p>
        </p:txBody>
      </p:sp>
      <p:sp>
        <p:nvSpPr>
          <p:cNvPr id="19" name="TextBox 18">
            <a:extLst>
              <a:ext uri="{FF2B5EF4-FFF2-40B4-BE49-F238E27FC236}">
                <a16:creationId xmlns:a16="http://schemas.microsoft.com/office/drawing/2014/main" id="{1C6902DA-83C1-3373-69AE-4484EB23BF42}"/>
              </a:ext>
            </a:extLst>
          </p:cNvPr>
          <p:cNvSpPr txBox="1"/>
          <p:nvPr/>
        </p:nvSpPr>
        <p:spPr>
          <a:xfrm>
            <a:off x="660505" y="2628122"/>
            <a:ext cx="10961177" cy="3970318"/>
          </a:xfrm>
          <a:prstGeom prst="rect">
            <a:avLst/>
          </a:prstGeom>
          <a:noFill/>
        </p:spPr>
        <p:txBody>
          <a:bodyPr wrap="square">
            <a:spAutoFit/>
          </a:bodyPr>
          <a:lstStyle/>
          <a:p>
            <a:r>
              <a:rPr lang="en-IN" b="1" dirty="0">
                <a:latin typeface="+mj-lt"/>
              </a:rPr>
              <a:t>Benefits:</a:t>
            </a:r>
          </a:p>
          <a:p>
            <a:pPr marL="342900" indent="-342900">
              <a:buFont typeface="+mj-lt"/>
              <a:buAutoNum type="arabicPeriod"/>
            </a:pPr>
            <a:r>
              <a:rPr lang="en-IN" b="1" dirty="0">
                <a:latin typeface="+mj-lt"/>
              </a:rPr>
              <a:t>Data-Driven Decisions: </a:t>
            </a:r>
            <a:r>
              <a:rPr lang="en-IN" dirty="0">
                <a:latin typeface="+mj-lt"/>
              </a:rPr>
              <a:t>Move beyond intuition and rely on data analysis to identify promising content.</a:t>
            </a:r>
          </a:p>
          <a:p>
            <a:pPr marL="342900" indent="-342900">
              <a:buFont typeface="+mj-lt"/>
              <a:buAutoNum type="arabicPeriod"/>
            </a:pPr>
            <a:endParaRPr lang="en-IN" b="1" dirty="0">
              <a:latin typeface="+mj-lt"/>
            </a:endParaRPr>
          </a:p>
          <a:p>
            <a:pPr marL="342900" indent="-342900">
              <a:buFont typeface="+mj-lt"/>
              <a:buAutoNum type="arabicPeriod"/>
            </a:pPr>
            <a:r>
              <a:rPr lang="en-IN" b="1" dirty="0">
                <a:latin typeface="+mj-lt"/>
              </a:rPr>
              <a:t>Improved ROI: </a:t>
            </a:r>
            <a:r>
              <a:rPr lang="en-IN" dirty="0">
                <a:latin typeface="+mj-lt"/>
              </a:rPr>
              <a:t>Allocate resources towards content with a higher likelihood of attracting and retaining subscribers.</a:t>
            </a:r>
          </a:p>
          <a:p>
            <a:pPr marL="342900" indent="-342900">
              <a:buFont typeface="+mj-lt"/>
              <a:buAutoNum type="arabicPeriod"/>
            </a:pPr>
            <a:endParaRPr lang="en-IN" dirty="0">
              <a:latin typeface="+mj-lt"/>
            </a:endParaRPr>
          </a:p>
          <a:p>
            <a:pPr marL="342900" indent="-342900">
              <a:buFont typeface="+mj-lt"/>
              <a:buAutoNum type="arabicPeriod"/>
            </a:pPr>
            <a:r>
              <a:rPr lang="en-IN" b="1" dirty="0">
                <a:latin typeface="+mj-lt"/>
              </a:rPr>
              <a:t>Content Diversification: </a:t>
            </a:r>
            <a:r>
              <a:rPr lang="en-IN" dirty="0">
                <a:latin typeface="+mj-lt"/>
              </a:rPr>
              <a:t>Balance between established genres and potentially high-demand but new categories to cater to a wider audience.</a:t>
            </a:r>
          </a:p>
          <a:p>
            <a:pPr marL="342900" indent="-342900">
              <a:buFont typeface="+mj-lt"/>
              <a:buAutoNum type="arabicPeriod"/>
            </a:pPr>
            <a:endParaRPr lang="en-IN" b="1" dirty="0">
              <a:latin typeface="+mj-lt"/>
            </a:endParaRPr>
          </a:p>
          <a:p>
            <a:pPr marL="342900" indent="-342900">
              <a:buFont typeface="+mj-lt"/>
              <a:buAutoNum type="arabicPeriod"/>
            </a:pPr>
            <a:r>
              <a:rPr lang="en-IN" b="1" dirty="0">
                <a:latin typeface="+mj-lt"/>
              </a:rPr>
              <a:t>Trend Identification: </a:t>
            </a:r>
            <a:r>
              <a:rPr lang="en-IN" dirty="0">
                <a:latin typeface="+mj-lt"/>
              </a:rPr>
              <a:t>Proactively identify and capitalize on emerging genres or content themes.</a:t>
            </a:r>
          </a:p>
          <a:p>
            <a:endParaRPr lang="en-IN" b="1" dirty="0">
              <a:latin typeface="+mj-lt"/>
            </a:endParaRPr>
          </a:p>
          <a:p>
            <a:r>
              <a:rPr lang="en-IN" b="1" dirty="0">
                <a:latin typeface="+mj-lt"/>
              </a:rPr>
              <a:t>Implementation:</a:t>
            </a:r>
          </a:p>
          <a:p>
            <a:pPr marL="285750" indent="-285750">
              <a:buFont typeface="Arial" panose="020B0604020202020204" pitchFamily="34" charset="0"/>
              <a:buChar char="•"/>
            </a:pPr>
            <a:r>
              <a:rPr lang="en-IN" dirty="0">
                <a:latin typeface="+mj-lt"/>
              </a:rPr>
              <a:t>Develop a machine learning pipeline to automate data processing, clustering, and demand forecasting.</a:t>
            </a:r>
          </a:p>
          <a:p>
            <a:pPr marL="285750" indent="-285750">
              <a:buFont typeface="Arial" panose="020B0604020202020204" pitchFamily="34" charset="0"/>
              <a:buChar char="•"/>
            </a:pPr>
            <a:r>
              <a:rPr lang="en-IN" dirty="0">
                <a:latin typeface="+mj-lt"/>
              </a:rPr>
              <a:t>Integrate the model with Netflix's content acquisition workflow to prioritize content recommendations.</a:t>
            </a:r>
          </a:p>
          <a:p>
            <a:pPr marL="285750" indent="-285750">
              <a:buFont typeface="Arial" panose="020B0604020202020204" pitchFamily="34" charset="0"/>
              <a:buChar char="•"/>
            </a:pPr>
            <a:r>
              <a:rPr lang="en-IN" dirty="0">
                <a:latin typeface="+mj-lt"/>
              </a:rPr>
              <a:t>Continuously monitor and refine the model as new data becomes available and user preferences evolve.</a:t>
            </a:r>
          </a:p>
        </p:txBody>
      </p:sp>
    </p:spTree>
    <p:extLst>
      <p:ext uri="{BB962C8B-B14F-4D97-AF65-F5344CB8AC3E}">
        <p14:creationId xmlns:p14="http://schemas.microsoft.com/office/powerpoint/2010/main" val="133871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a:xfrm>
            <a:off x="1347539" y="167297"/>
            <a:ext cx="4312118" cy="1174281"/>
          </a:xfrm>
        </p:spPr>
        <p:txBody>
          <a:bodyPr/>
          <a:lstStyle/>
          <a:p>
            <a:r>
              <a:rPr lang="en-IN" dirty="0"/>
              <a:t>Demand Forecasting</a:t>
            </a:r>
            <a:endParaRPr lang="en-US" dirty="0"/>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a:xfrm>
            <a:off x="1185455" y="1414914"/>
            <a:ext cx="5072511" cy="5150661"/>
          </a:xfrm>
        </p:spPr>
        <p:txBody>
          <a:bodyPr>
            <a:normAutofit/>
          </a:bodyPr>
          <a:lstStyle/>
          <a:p>
            <a:pPr algn="l"/>
            <a:r>
              <a:rPr lang="en-IN" dirty="0">
                <a:solidFill>
                  <a:srgbClr val="1F1F1F"/>
                </a:solidFill>
                <a:latin typeface="Google Sans"/>
              </a:rPr>
              <a:t>I</a:t>
            </a:r>
            <a:r>
              <a:rPr lang="en-IN" b="0" i="0" dirty="0">
                <a:solidFill>
                  <a:srgbClr val="1F1F1F"/>
                </a:solidFill>
                <a:effectLst/>
                <a:latin typeface="Google Sans"/>
              </a:rPr>
              <a:t>n today's dynamic market, accurately predicting customer demand is essential for business success.</a:t>
            </a:r>
          </a:p>
          <a:p>
            <a:pPr algn="l"/>
            <a:r>
              <a:rPr lang="en-IN" b="1" i="0" dirty="0">
                <a:solidFill>
                  <a:srgbClr val="1F1F1F"/>
                </a:solidFill>
                <a:effectLst/>
                <a:latin typeface="Google Sans"/>
              </a:rPr>
              <a:t>Explanation:</a:t>
            </a:r>
            <a:r>
              <a:rPr lang="en-IN" b="0" i="0" dirty="0">
                <a:solidFill>
                  <a:srgbClr val="1F1F1F"/>
                </a:solidFill>
                <a:effectLst/>
                <a:latin typeface="Google Sans"/>
              </a:rPr>
              <a:t> Demand forecasting uses historical data and analytical techniques to anticipate future customer needs. This allows businesses to:</a:t>
            </a:r>
          </a:p>
          <a:p>
            <a:pPr marL="742950" lvl="1" indent="-285750" algn="l">
              <a:buFont typeface="Arial" panose="020B0604020202020204" pitchFamily="34" charset="0"/>
              <a:buChar char="•"/>
            </a:pPr>
            <a:r>
              <a:rPr lang="en-IN" b="1" i="0" dirty="0">
                <a:solidFill>
                  <a:srgbClr val="1F1F1F"/>
                </a:solidFill>
                <a:effectLst/>
                <a:latin typeface="Google Sans"/>
              </a:rPr>
              <a:t>Optimize Inventory Levels:</a:t>
            </a:r>
            <a:r>
              <a:rPr lang="en-IN" b="0" i="0" dirty="0">
                <a:solidFill>
                  <a:srgbClr val="1F1F1F"/>
                </a:solidFill>
                <a:effectLst/>
                <a:latin typeface="Google Sans"/>
              </a:rPr>
              <a:t> Maintain the right amount of stock to avoid stockouts or overstocking.</a:t>
            </a:r>
          </a:p>
          <a:p>
            <a:pPr marL="742950" lvl="1" indent="-285750" algn="l">
              <a:buFont typeface="Arial" panose="020B0604020202020204" pitchFamily="34" charset="0"/>
              <a:buChar char="•"/>
            </a:pPr>
            <a:r>
              <a:rPr lang="en-IN" b="1" i="0" dirty="0">
                <a:solidFill>
                  <a:srgbClr val="1F1F1F"/>
                </a:solidFill>
                <a:effectLst/>
                <a:latin typeface="Google Sans"/>
              </a:rPr>
              <a:t>Refine Production Plans:</a:t>
            </a:r>
            <a:r>
              <a:rPr lang="en-IN" b="0" i="0" dirty="0">
                <a:solidFill>
                  <a:srgbClr val="1F1F1F"/>
                </a:solidFill>
                <a:effectLst/>
                <a:latin typeface="Google Sans"/>
              </a:rPr>
              <a:t> Adjust production schedules to meet forecasted demand.</a:t>
            </a:r>
          </a:p>
          <a:p>
            <a:pPr marL="742950" lvl="1" indent="-285750" algn="l">
              <a:buFont typeface="Arial" panose="020B0604020202020204" pitchFamily="34" charset="0"/>
              <a:buChar char="•"/>
            </a:pPr>
            <a:r>
              <a:rPr lang="en-IN" b="1" i="0" dirty="0">
                <a:solidFill>
                  <a:srgbClr val="1F1F1F"/>
                </a:solidFill>
                <a:effectLst/>
                <a:latin typeface="Google Sans"/>
              </a:rPr>
              <a:t>Develop Targeted Marketing Strategies:</a:t>
            </a:r>
            <a:r>
              <a:rPr lang="en-IN" b="0" i="0" dirty="0">
                <a:solidFill>
                  <a:srgbClr val="1F1F1F"/>
                </a:solidFill>
                <a:effectLst/>
                <a:latin typeface="Google Sans"/>
              </a:rPr>
              <a:t> Focus marketing efforts on products with high predicted demand.</a:t>
            </a:r>
          </a:p>
          <a:p>
            <a:pPr algn="l"/>
            <a:r>
              <a:rPr lang="en-IN" b="1" i="0" dirty="0">
                <a:solidFill>
                  <a:srgbClr val="1F1F1F"/>
                </a:solidFill>
                <a:effectLst/>
                <a:latin typeface="Google Sans"/>
              </a:rPr>
              <a:t>Benefits:</a:t>
            </a:r>
            <a:r>
              <a:rPr lang="en-IN" b="0" i="0" dirty="0">
                <a:solidFill>
                  <a:srgbClr val="1F1F1F"/>
                </a:solidFill>
                <a:effectLst/>
                <a:latin typeface="Google Sans"/>
              </a:rPr>
              <a:t> By effectively forecasting demand, businesses can:</a:t>
            </a:r>
          </a:p>
          <a:p>
            <a:pPr marL="742950" lvl="1" indent="-285750" algn="l">
              <a:buFont typeface="Arial" panose="020B0604020202020204" pitchFamily="34" charset="0"/>
              <a:buChar char="•"/>
            </a:pPr>
            <a:r>
              <a:rPr lang="en-IN" b="1" i="0" dirty="0">
                <a:solidFill>
                  <a:srgbClr val="1F1F1F"/>
                </a:solidFill>
                <a:effectLst/>
                <a:latin typeface="Google Sans"/>
              </a:rPr>
              <a:t>Enhance Customer Satisfaction:</a:t>
            </a:r>
            <a:r>
              <a:rPr lang="en-IN" b="0" i="0" dirty="0">
                <a:solidFill>
                  <a:srgbClr val="1F1F1F"/>
                </a:solidFill>
                <a:effectLst/>
                <a:latin typeface="Google Sans"/>
              </a:rPr>
              <a:t> Deliver the products customers need, when they need them.</a:t>
            </a:r>
          </a:p>
          <a:p>
            <a:pPr marL="742950" lvl="1" indent="-285750" algn="l">
              <a:buFont typeface="Arial" panose="020B0604020202020204" pitchFamily="34" charset="0"/>
              <a:buChar char="•"/>
            </a:pPr>
            <a:r>
              <a:rPr lang="en-IN" b="1" i="0" dirty="0">
                <a:solidFill>
                  <a:srgbClr val="1F1F1F"/>
                </a:solidFill>
                <a:effectLst/>
                <a:latin typeface="Google Sans"/>
              </a:rPr>
              <a:t>Improve Profitability:</a:t>
            </a:r>
            <a:r>
              <a:rPr lang="en-IN" b="0" i="0" dirty="0">
                <a:solidFill>
                  <a:srgbClr val="1F1F1F"/>
                </a:solidFill>
                <a:effectLst/>
                <a:latin typeface="Google Sans"/>
              </a:rPr>
              <a:t> Reduce waste and optimize resource allocation.</a:t>
            </a:r>
          </a:p>
          <a:p>
            <a:pPr marL="742950" lvl="1" indent="-285750" algn="l">
              <a:buFont typeface="Arial" panose="020B0604020202020204" pitchFamily="34" charset="0"/>
              <a:buChar char="•"/>
            </a:pPr>
            <a:r>
              <a:rPr lang="en-IN" b="1" i="0" dirty="0">
                <a:solidFill>
                  <a:srgbClr val="1F1F1F"/>
                </a:solidFill>
                <a:effectLst/>
                <a:latin typeface="Google Sans"/>
              </a:rPr>
              <a:t>Gain a Competitive Advantage:</a:t>
            </a:r>
            <a:r>
              <a:rPr lang="en-IN" b="0" i="0" dirty="0">
                <a:solidFill>
                  <a:srgbClr val="1F1F1F"/>
                </a:solidFill>
                <a:effectLst/>
                <a:latin typeface="Google Sans"/>
              </a:rPr>
              <a:t> Proactively respond to market changes and customer trends.</a:t>
            </a:r>
          </a:p>
          <a:p>
            <a:pPr algn="l"/>
            <a:r>
              <a:rPr lang="en-IN" b="0" i="0" dirty="0">
                <a:solidFill>
                  <a:srgbClr val="1F1F1F"/>
                </a:solidFill>
                <a:effectLst/>
                <a:latin typeface="Google Sans"/>
              </a:rPr>
              <a:t>Demand forecasting is a powerful tool for any business looking to stay ahead of the curve and thrive in the ever-changing marketplace.</a:t>
            </a:r>
          </a:p>
        </p:txBody>
      </p:sp>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2">
            <a:duotone>
              <a:prstClr val="black"/>
              <a:schemeClr val="accent3">
                <a:tint val="45000"/>
                <a:satMod val="400000"/>
              </a:schemeClr>
            </a:duotone>
            <a:alphaModFix/>
          </a:blip>
          <a:srcRect l="16549" r="16549"/>
          <a:stretch>
            <a:fillRect/>
          </a:stretch>
        </p:blipFill>
        <p:spPr>
          <a:xfrm>
            <a:off x="6651057" y="292426"/>
            <a:ext cx="5092400" cy="6273148"/>
          </a:xfrm>
        </p:spPr>
      </p:pic>
      <p:pic>
        <p:nvPicPr>
          <p:cNvPr id="5" name="Picture 4">
            <a:extLst>
              <a:ext uri="{FF2B5EF4-FFF2-40B4-BE49-F238E27FC236}">
                <a16:creationId xmlns:a16="http://schemas.microsoft.com/office/drawing/2014/main" id="{3D7B693C-D6F9-4F76-F3BD-49CD9DF4A949}"/>
              </a:ext>
            </a:extLst>
          </p:cNvPr>
          <p:cNvPicPr>
            <a:picLocks noChangeAspect="1"/>
          </p:cNvPicPr>
          <p:nvPr/>
        </p:nvPicPr>
        <p:blipFill rotWithShape="1">
          <a:blip r:embed="rId3"/>
          <a:srcRect l="25026" r="24289"/>
          <a:stretch/>
        </p:blipFill>
        <p:spPr>
          <a:xfrm>
            <a:off x="6336893" y="0"/>
            <a:ext cx="5855107" cy="6858000"/>
          </a:xfrm>
          <a:prstGeom prst="rect">
            <a:avLst/>
          </a:prstGeom>
        </p:spPr>
      </p:pic>
    </p:spTree>
    <p:extLst>
      <p:ext uri="{BB962C8B-B14F-4D97-AF65-F5344CB8AC3E}">
        <p14:creationId xmlns:p14="http://schemas.microsoft.com/office/powerpoint/2010/main" val="348069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A4F84DA-24AC-1487-E164-8C6C9B95D120}"/>
              </a:ext>
            </a:extLst>
          </p:cNvPr>
          <p:cNvSpPr>
            <a:spLocks noGrp="1"/>
          </p:cNvSpPr>
          <p:nvPr>
            <p:ph type="pic" sz="quarter" idx="10"/>
          </p:nvPr>
        </p:nvSpPr>
        <p:spPr/>
      </p:sp>
      <p:sp>
        <p:nvSpPr>
          <p:cNvPr id="3" name="Text Placeholder 2">
            <a:extLst>
              <a:ext uri="{FF2B5EF4-FFF2-40B4-BE49-F238E27FC236}">
                <a16:creationId xmlns:a16="http://schemas.microsoft.com/office/drawing/2014/main" id="{277C0018-E0BF-00FF-FBE8-801142A9BC2D}"/>
              </a:ext>
            </a:extLst>
          </p:cNvPr>
          <p:cNvSpPr>
            <a:spLocks noGrp="1"/>
          </p:cNvSpPr>
          <p:nvPr>
            <p:ph type="body" idx="13"/>
          </p:nvPr>
        </p:nvSpPr>
        <p:spPr/>
        <p:txBody>
          <a:bodyPr>
            <a:normAutofit fontScale="77500" lnSpcReduction="20000"/>
          </a:bodyPr>
          <a:lstStyle/>
          <a:p>
            <a:r>
              <a:rPr lang="en-IN" dirty="0"/>
              <a:t>Unveiling Hidden Patterns in Data</a:t>
            </a:r>
          </a:p>
        </p:txBody>
      </p:sp>
      <p:sp>
        <p:nvSpPr>
          <p:cNvPr id="4" name="Title 3">
            <a:extLst>
              <a:ext uri="{FF2B5EF4-FFF2-40B4-BE49-F238E27FC236}">
                <a16:creationId xmlns:a16="http://schemas.microsoft.com/office/drawing/2014/main" id="{758CEBA4-1A28-A93A-A352-E4D46C8CCD23}"/>
              </a:ext>
            </a:extLst>
          </p:cNvPr>
          <p:cNvSpPr>
            <a:spLocks noGrp="1"/>
          </p:cNvSpPr>
          <p:nvPr>
            <p:ph type="ctrTitle"/>
          </p:nvPr>
        </p:nvSpPr>
        <p:spPr/>
        <p:txBody>
          <a:bodyPr>
            <a:normAutofit/>
          </a:bodyPr>
          <a:lstStyle/>
          <a:p>
            <a:r>
              <a:rPr lang="en-IN" dirty="0"/>
              <a:t>Clustering Algorithms</a:t>
            </a:r>
          </a:p>
        </p:txBody>
      </p:sp>
      <p:sp>
        <p:nvSpPr>
          <p:cNvPr id="6" name="TextBox 5">
            <a:extLst>
              <a:ext uri="{FF2B5EF4-FFF2-40B4-BE49-F238E27FC236}">
                <a16:creationId xmlns:a16="http://schemas.microsoft.com/office/drawing/2014/main" id="{A395B3B5-9C65-EEE0-50DD-4192F7F434F1}"/>
              </a:ext>
            </a:extLst>
          </p:cNvPr>
          <p:cNvSpPr txBox="1"/>
          <p:nvPr/>
        </p:nvSpPr>
        <p:spPr>
          <a:xfrm>
            <a:off x="0" y="1928264"/>
            <a:ext cx="5822209" cy="4247317"/>
          </a:xfrm>
          <a:prstGeom prst="rect">
            <a:avLst/>
          </a:prstGeom>
          <a:noFill/>
        </p:spPr>
        <p:txBody>
          <a:bodyPr wrap="square">
            <a:spAutoFit/>
          </a:bodyPr>
          <a:lstStyle/>
          <a:p>
            <a:pPr algn="l"/>
            <a:r>
              <a:rPr lang="en-IN" b="1" i="0" dirty="0">
                <a:solidFill>
                  <a:schemeClr val="bg1"/>
                </a:solidFill>
                <a:effectLst/>
                <a:latin typeface="Google Sans"/>
              </a:rPr>
              <a:t>Clustering algorithms belong to the realm of unsupervised machine learning, meaning they don't require pre-</a:t>
            </a:r>
            <a:r>
              <a:rPr lang="en-IN" b="1" i="0" dirty="0" err="1">
                <a:solidFill>
                  <a:schemeClr val="bg1"/>
                </a:solidFill>
                <a:effectLst/>
                <a:latin typeface="Google Sans"/>
              </a:rPr>
              <a:t>labeled</a:t>
            </a:r>
            <a:r>
              <a:rPr lang="en-IN" b="1" i="0" dirty="0">
                <a:solidFill>
                  <a:schemeClr val="bg1"/>
                </a:solidFill>
                <a:effectLst/>
                <a:latin typeface="Google Sans"/>
              </a:rPr>
              <a:t> data. They work by analysing the inherent characteristics within the data itself and group similar data points together. This process helps us identify hidden patterns, structures, and relationships within the data that might not be readily apparent through traditional analysis methods.</a:t>
            </a:r>
          </a:p>
          <a:p>
            <a:pPr algn="l">
              <a:buFont typeface="Arial" panose="020B0604020202020204" pitchFamily="34" charset="0"/>
              <a:buChar char="•"/>
            </a:pPr>
            <a:endParaRPr lang="en-IN" b="1" dirty="0">
              <a:solidFill>
                <a:schemeClr val="bg1"/>
              </a:solidFill>
              <a:latin typeface="Google Sans"/>
            </a:endParaRPr>
          </a:p>
          <a:p>
            <a:pPr marL="285750" indent="-285750" algn="l">
              <a:buFont typeface="Arial" panose="020B0604020202020204" pitchFamily="34" charset="0"/>
              <a:buChar char="•"/>
            </a:pPr>
            <a:r>
              <a:rPr lang="en-IN" b="1" i="0" dirty="0">
                <a:solidFill>
                  <a:schemeClr val="bg1"/>
                </a:solidFill>
                <a:effectLst/>
                <a:latin typeface="Google Sans"/>
              </a:rPr>
              <a:t>Unsupervised Learning: </a:t>
            </a:r>
            <a:r>
              <a:rPr lang="en-IN" i="0" dirty="0">
                <a:solidFill>
                  <a:schemeClr val="bg1"/>
                </a:solidFill>
                <a:effectLst/>
                <a:latin typeface="Google Sans"/>
              </a:rPr>
              <a:t>No pre-</a:t>
            </a:r>
            <a:r>
              <a:rPr lang="en-IN" i="0" dirty="0" err="1">
                <a:solidFill>
                  <a:schemeClr val="bg1"/>
                </a:solidFill>
                <a:effectLst/>
                <a:latin typeface="Google Sans"/>
              </a:rPr>
              <a:t>labeled</a:t>
            </a:r>
            <a:r>
              <a:rPr lang="en-IN" i="0" dirty="0">
                <a:solidFill>
                  <a:schemeClr val="bg1"/>
                </a:solidFill>
                <a:effectLst/>
                <a:latin typeface="Google Sans"/>
              </a:rPr>
              <a:t> data required.</a:t>
            </a:r>
          </a:p>
          <a:p>
            <a:pPr marL="285750" indent="-285750" algn="l">
              <a:buFont typeface="Arial" panose="020B0604020202020204" pitchFamily="34" charset="0"/>
              <a:buChar char="•"/>
            </a:pPr>
            <a:endParaRPr lang="en-IN" b="1" i="0" dirty="0">
              <a:solidFill>
                <a:schemeClr val="bg1"/>
              </a:solidFill>
              <a:effectLst/>
              <a:latin typeface="Google Sans"/>
            </a:endParaRPr>
          </a:p>
          <a:p>
            <a:pPr marL="285750" indent="-285750" algn="l">
              <a:buFont typeface="Arial" panose="020B0604020202020204" pitchFamily="34" charset="0"/>
              <a:buChar char="•"/>
            </a:pPr>
            <a:r>
              <a:rPr lang="en-IN" b="1" i="0" dirty="0">
                <a:solidFill>
                  <a:schemeClr val="bg1"/>
                </a:solidFill>
                <a:effectLst/>
                <a:latin typeface="Google Sans"/>
              </a:rPr>
              <a:t>Grouping Similar Data: </a:t>
            </a:r>
            <a:r>
              <a:rPr lang="en-IN" i="0" dirty="0">
                <a:solidFill>
                  <a:schemeClr val="bg1"/>
                </a:solidFill>
                <a:effectLst/>
                <a:latin typeface="Google Sans"/>
              </a:rPr>
              <a:t>Clusters contain data points with similar characteristics.</a:t>
            </a:r>
          </a:p>
          <a:p>
            <a:pPr marL="285750" indent="-285750" algn="l">
              <a:buFont typeface="Arial" panose="020B0604020202020204" pitchFamily="34" charset="0"/>
              <a:buChar char="•"/>
            </a:pPr>
            <a:endParaRPr lang="en-IN" b="1" i="0" dirty="0">
              <a:solidFill>
                <a:schemeClr val="bg1"/>
              </a:solidFill>
              <a:effectLst/>
              <a:latin typeface="Google Sans"/>
            </a:endParaRPr>
          </a:p>
          <a:p>
            <a:pPr marL="285750" indent="-285750" algn="l">
              <a:buFont typeface="Arial" panose="020B0604020202020204" pitchFamily="34" charset="0"/>
              <a:buChar char="•"/>
            </a:pPr>
            <a:r>
              <a:rPr lang="en-IN" b="1" i="0" dirty="0">
                <a:solidFill>
                  <a:schemeClr val="bg1"/>
                </a:solidFill>
                <a:effectLst/>
                <a:latin typeface="Google Sans"/>
              </a:rPr>
              <a:t>Pattern Discovery</a:t>
            </a:r>
            <a:r>
              <a:rPr lang="en-IN" i="0" dirty="0">
                <a:solidFill>
                  <a:schemeClr val="bg1"/>
                </a:solidFill>
                <a:effectLst/>
                <a:latin typeface="Google Sans"/>
              </a:rPr>
              <a:t>: Uncovers hidden patterns, structures, and relationships within data.</a:t>
            </a:r>
          </a:p>
        </p:txBody>
      </p:sp>
    </p:spTree>
    <p:extLst>
      <p:ext uri="{BB962C8B-B14F-4D97-AF65-F5344CB8AC3E}">
        <p14:creationId xmlns:p14="http://schemas.microsoft.com/office/powerpoint/2010/main" val="3293794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a:xfrm>
            <a:off x="935397" y="-2"/>
            <a:ext cx="11057681" cy="6858002"/>
          </a:xfr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172480" y="339645"/>
            <a:ext cx="9059176" cy="680633"/>
          </a:xfrm>
        </p:spPr>
        <p:txBody>
          <a:bodyPr/>
          <a:lstStyle/>
          <a:p>
            <a:r>
              <a:rPr lang="en-IN" dirty="0"/>
              <a:t>Data  and  Methodology</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172480" y="1359925"/>
            <a:ext cx="10356782" cy="5416260"/>
          </a:xfrm>
        </p:spPr>
        <p:txBody>
          <a:bodyPr>
            <a:normAutofit lnSpcReduction="10000"/>
          </a:bodyPr>
          <a:lstStyle/>
          <a:p>
            <a:r>
              <a:rPr lang="en-IN" sz="2400" b="1" dirty="0"/>
              <a:t>Data Acquisition: </a:t>
            </a:r>
            <a:r>
              <a:rPr lang="en-IN" sz="2400" dirty="0"/>
              <a:t>Utilize the provided "</a:t>
            </a:r>
            <a:r>
              <a:rPr lang="en-IN" sz="2400" dirty="0" err="1"/>
              <a:t>netflix_titles</a:t>
            </a:r>
            <a:r>
              <a:rPr lang="en-IN" sz="2400" dirty="0"/>
              <a:t>" dataset containing information like genre, release year, and type (movie/TV show). Ideally, integrate viewership data (hours watched, completion rates) directly from Netflix for a more accurate picture.</a:t>
            </a:r>
          </a:p>
          <a:p>
            <a:endParaRPr lang="en-IN" sz="2400" dirty="0"/>
          </a:p>
          <a:p>
            <a:r>
              <a:rPr lang="en-IN" sz="2400" b="1" dirty="0"/>
              <a:t>Data Preprocessing: </a:t>
            </a:r>
            <a:r>
              <a:rPr lang="en-IN" sz="2400" dirty="0"/>
              <a:t>Clean and standardize the data (e.g., convert categorical variables).</a:t>
            </a:r>
          </a:p>
          <a:p>
            <a:endParaRPr lang="en-IN" sz="2400" dirty="0"/>
          </a:p>
          <a:p>
            <a:r>
              <a:rPr lang="en-IN" sz="2400" b="1" dirty="0"/>
              <a:t>Content Acquisition Strategy:</a:t>
            </a:r>
          </a:p>
          <a:p>
            <a:pPr marL="285750" indent="-285750">
              <a:buFont typeface="Wingdings" panose="05000000000000000000" pitchFamily="2" charset="2"/>
              <a:buChar char="q"/>
            </a:pPr>
            <a:r>
              <a:rPr lang="en-IN" sz="2400" dirty="0"/>
              <a:t>Prioritize content acquisition for genres or categories within clusters that show high potential demand based on forecasts.</a:t>
            </a:r>
          </a:p>
          <a:p>
            <a:pPr marL="285750" indent="-285750">
              <a:buFont typeface="Wingdings" panose="05000000000000000000" pitchFamily="2" charset="2"/>
              <a:buChar char="q"/>
            </a:pPr>
            <a:r>
              <a:rPr lang="en-IN" sz="2400" dirty="0"/>
              <a:t>Consider balancing risk by acquiring a mix of established genres (e.g., popular sitcoms) and potentially high-demand but unproven genres (e.g., innovative documentary styles).</a:t>
            </a:r>
            <a:endParaRPr lang="en-US" sz="2400" dirty="0"/>
          </a:p>
        </p:txBody>
      </p:sp>
    </p:spTree>
    <p:extLst>
      <p:ext uri="{BB962C8B-B14F-4D97-AF65-F5344CB8AC3E}">
        <p14:creationId xmlns:p14="http://schemas.microsoft.com/office/powerpoint/2010/main" val="307287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Algorithms used </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618138881"/>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B601E35-1EF0-6DB0-A997-C26FFE248024}"/>
              </a:ext>
            </a:extLst>
          </p:cNvPr>
          <p:cNvPicPr>
            <a:picLocks noChangeAspect="1"/>
          </p:cNvPicPr>
          <p:nvPr/>
        </p:nvPicPr>
        <p:blipFill>
          <a:blip r:embed="rId8"/>
          <a:stretch>
            <a:fillRect/>
          </a:stretch>
        </p:blipFill>
        <p:spPr>
          <a:xfrm>
            <a:off x="581192" y="716472"/>
            <a:ext cx="2791643" cy="2712528"/>
          </a:xfrm>
          <a:prstGeom prst="rect">
            <a:avLst/>
          </a:prstGeom>
        </p:spPr>
      </p:pic>
      <p:pic>
        <p:nvPicPr>
          <p:cNvPr id="7" name="Picture 6">
            <a:extLst>
              <a:ext uri="{FF2B5EF4-FFF2-40B4-BE49-F238E27FC236}">
                <a16:creationId xmlns:a16="http://schemas.microsoft.com/office/drawing/2014/main" id="{6BF1ACF4-4AB4-DDC3-1399-9C2DF5F3258B}"/>
              </a:ext>
            </a:extLst>
          </p:cNvPr>
          <p:cNvPicPr>
            <a:picLocks noChangeAspect="1"/>
          </p:cNvPicPr>
          <p:nvPr/>
        </p:nvPicPr>
        <p:blipFill>
          <a:blip r:embed="rId9"/>
          <a:stretch>
            <a:fillRect/>
          </a:stretch>
        </p:blipFill>
        <p:spPr>
          <a:xfrm>
            <a:off x="3830855" y="716472"/>
            <a:ext cx="3981015" cy="2915257"/>
          </a:xfrm>
          <a:prstGeom prst="rect">
            <a:avLst/>
          </a:prstGeom>
        </p:spPr>
      </p:pic>
      <p:pic>
        <p:nvPicPr>
          <p:cNvPr id="9" name="Picture 8">
            <a:extLst>
              <a:ext uri="{FF2B5EF4-FFF2-40B4-BE49-F238E27FC236}">
                <a16:creationId xmlns:a16="http://schemas.microsoft.com/office/drawing/2014/main" id="{26C68D6A-DD86-91F2-0DEF-F2BD34E48E7A}"/>
              </a:ext>
            </a:extLst>
          </p:cNvPr>
          <p:cNvPicPr>
            <a:picLocks noChangeAspect="1"/>
          </p:cNvPicPr>
          <p:nvPr/>
        </p:nvPicPr>
        <p:blipFill>
          <a:blip r:embed="rId10"/>
          <a:stretch>
            <a:fillRect/>
          </a:stretch>
        </p:blipFill>
        <p:spPr>
          <a:xfrm>
            <a:off x="7874808" y="1139859"/>
            <a:ext cx="4317192" cy="2259330"/>
          </a:xfrm>
          <a:prstGeom prst="rect">
            <a:avLst/>
          </a:prstGeom>
        </p:spPr>
      </p:pic>
    </p:spTree>
    <p:extLst>
      <p:ext uri="{BB962C8B-B14F-4D97-AF65-F5344CB8AC3E}">
        <p14:creationId xmlns:p14="http://schemas.microsoft.com/office/powerpoint/2010/main" val="1703342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292993" y="4543125"/>
            <a:ext cx="7080985" cy="1357162"/>
          </a:xfrm>
        </p:spPr>
        <p:txBody>
          <a:bodyPr>
            <a:noAutofit/>
          </a:bodyPr>
          <a:lstStyle/>
          <a:p>
            <a:r>
              <a:rPr lang="en-US" sz="900" dirty="0">
                <a:latin typeface="Sitka Heading Semibold" pitchFamily="2" charset="0"/>
              </a:rPr>
              <a:t>Cluster 4:</a:t>
            </a:r>
          </a:p>
          <a:p>
            <a:r>
              <a:rPr lang="en-US" sz="900" dirty="0">
                <a:latin typeface="Sitka Heading Semibold" pitchFamily="2" charset="0"/>
              </a:rPr>
              <a:t>Top Genres: Action &amp; Adventure, Dramas, International Movies      103</a:t>
            </a:r>
          </a:p>
          <a:p>
            <a:r>
              <a:rPr lang="en-US" sz="900" dirty="0">
                <a:latin typeface="Sitka Heading Semibold" pitchFamily="2" charset="0"/>
              </a:rPr>
              <a:t>Action &amp; Adventure, International Movies               75</a:t>
            </a:r>
          </a:p>
          <a:p>
            <a:r>
              <a:rPr lang="en-US" sz="900" dirty="0">
                <a:latin typeface="Sitka Heading Semibold" pitchFamily="2" charset="0"/>
              </a:rPr>
              <a:t>Action &amp; Adventure                                     68</a:t>
            </a:r>
          </a:p>
          <a:p>
            <a:r>
              <a:rPr lang="en-US" sz="900" dirty="0">
                <a:latin typeface="Sitka Heading Semibold" pitchFamily="2" charset="0"/>
              </a:rPr>
              <a:t>Action &amp; Adventure, Comedies, International Movies     57</a:t>
            </a:r>
          </a:p>
          <a:p>
            <a:r>
              <a:rPr lang="en-US" sz="900" dirty="0">
                <a:latin typeface="Sitka Heading Semibold" pitchFamily="2" charset="0"/>
              </a:rPr>
              <a:t>Action &amp; Adventure, Sci-Fi &amp; Fantasy                   49</a:t>
            </a:r>
          </a:p>
          <a:p>
            <a:r>
              <a:rPr lang="en-US" sz="900" dirty="0">
                <a:latin typeface="Sitka Heading Semibold" pitchFamily="2" charset="0"/>
              </a:rPr>
              <a:t>Name: </a:t>
            </a:r>
            <a:r>
              <a:rPr lang="en-US" sz="900" dirty="0" err="1">
                <a:latin typeface="Sitka Heading Semibold" pitchFamily="2" charset="0"/>
              </a:rPr>
              <a:t>listed_in</a:t>
            </a:r>
            <a:r>
              <a:rPr lang="en-US" sz="900" dirty="0">
                <a:latin typeface="Sitka Heading Semibold" pitchFamily="2" charset="0"/>
              </a:rPr>
              <a:t>, </a:t>
            </a:r>
            <a:r>
              <a:rPr lang="en-US" sz="900" dirty="0" err="1">
                <a:latin typeface="Sitka Heading Semibold" pitchFamily="2" charset="0"/>
              </a:rPr>
              <a:t>dtype</a:t>
            </a:r>
            <a:r>
              <a:rPr lang="en-US" sz="900" dirty="0">
                <a:latin typeface="Sitka Heading Semibold" pitchFamily="2" charset="0"/>
              </a:rPr>
              <a:t>: int64</a:t>
            </a:r>
          </a:p>
          <a:p>
            <a:r>
              <a:rPr lang="en-US" sz="900" dirty="0">
                <a:latin typeface="Sitka Heading Semibold" pitchFamily="2" charset="0"/>
              </a:rPr>
              <a:t>Prioritize acquiring content considering top genres and external demand indicators.</a:t>
            </a:r>
            <a:endParaRPr lang="id-ID" sz="900" dirty="0">
              <a:latin typeface="Sitka Heading Semibold" pitchFamily="2"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292993" y="97719"/>
            <a:ext cx="10324700" cy="730054"/>
          </a:xfrm>
        </p:spPr>
        <p:txBody>
          <a:bodyPr>
            <a:normAutofit fontScale="90000"/>
          </a:bodyPr>
          <a:lstStyle/>
          <a:p>
            <a:r>
              <a:rPr lang="en-US" dirty="0">
                <a:solidFill>
                  <a:schemeClr val="bg1"/>
                </a:solidFill>
              </a:rPr>
              <a:t>Data Set And optimized cluster </a:t>
            </a:r>
          </a:p>
        </p:txBody>
      </p:sp>
      <p:pic>
        <p:nvPicPr>
          <p:cNvPr id="7" name="Picture 6">
            <a:extLst>
              <a:ext uri="{FF2B5EF4-FFF2-40B4-BE49-F238E27FC236}">
                <a16:creationId xmlns:a16="http://schemas.microsoft.com/office/drawing/2014/main" id="{AAEA92B8-3BB7-EE11-D543-AC11B5FC50C7}"/>
              </a:ext>
            </a:extLst>
          </p:cNvPr>
          <p:cNvPicPr>
            <a:picLocks noChangeAspect="1"/>
          </p:cNvPicPr>
          <p:nvPr/>
        </p:nvPicPr>
        <p:blipFill>
          <a:blip r:embed="rId4"/>
          <a:stretch>
            <a:fillRect/>
          </a:stretch>
        </p:blipFill>
        <p:spPr>
          <a:xfrm>
            <a:off x="810758" y="1541172"/>
            <a:ext cx="11289170" cy="2722820"/>
          </a:xfrm>
          <a:prstGeom prst="rect">
            <a:avLst/>
          </a:prstGeom>
        </p:spPr>
      </p:pic>
    </p:spTree>
    <p:extLst>
      <p:ext uri="{BB962C8B-B14F-4D97-AF65-F5344CB8AC3E}">
        <p14:creationId xmlns:p14="http://schemas.microsoft.com/office/powerpoint/2010/main" val="4067864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Genre Distribution Bar Chart</a:t>
            </a:r>
          </a:p>
        </p:txBody>
      </p:sp>
      <p:sp>
        <p:nvSpPr>
          <p:cNvPr id="6" name="Content Placeholder 5">
            <a:extLst>
              <a:ext uri="{FF2B5EF4-FFF2-40B4-BE49-F238E27FC236}">
                <a16:creationId xmlns:a16="http://schemas.microsoft.com/office/drawing/2014/main" id="{399E5094-ADAD-F5D5-C067-EFACF6E06E82}"/>
              </a:ext>
            </a:extLst>
          </p:cNvPr>
          <p:cNvSpPr>
            <a:spLocks noGrp="1"/>
          </p:cNvSpPr>
          <p:nvPr>
            <p:ph sz="half" idx="1"/>
          </p:nvPr>
        </p:nvSpPr>
        <p:spPr/>
        <p:txBody>
          <a:bodyPr/>
          <a:lstStyle/>
          <a:p>
            <a:pPr algn="l"/>
            <a:r>
              <a:rPr lang="en-IN" b="0" i="0" dirty="0">
                <a:solidFill>
                  <a:srgbClr val="1F1F1F"/>
                </a:solidFill>
                <a:effectLst/>
                <a:latin typeface="Gill Sans MT" panose="020B0502020104020203" pitchFamily="34" charset="0"/>
              </a:rPr>
              <a:t>This chart will visually represent the dominance of Action &amp; Adventure within Cluster 2.</a:t>
            </a:r>
          </a:p>
          <a:p>
            <a:pPr algn="l">
              <a:buFont typeface="Arial" panose="020B0604020202020204" pitchFamily="34" charset="0"/>
              <a:buChar char="•"/>
            </a:pPr>
            <a:r>
              <a:rPr lang="en-IN" b="1" i="0" dirty="0">
                <a:solidFill>
                  <a:srgbClr val="1F1F1F"/>
                </a:solidFill>
                <a:effectLst/>
                <a:latin typeface="Gill Sans MT" panose="020B0502020104020203" pitchFamily="34" charset="0"/>
              </a:rPr>
              <a:t>X-axis:</a:t>
            </a:r>
            <a:r>
              <a:rPr lang="en-IN" b="0" i="0" dirty="0">
                <a:solidFill>
                  <a:srgbClr val="1F1F1F"/>
                </a:solidFill>
                <a:effectLst/>
                <a:latin typeface="Gill Sans MT" panose="020B0502020104020203" pitchFamily="34" charset="0"/>
              </a:rPr>
              <a:t> List all genres present in the "</a:t>
            </a:r>
            <a:r>
              <a:rPr lang="en-IN" b="0" i="0" dirty="0" err="1">
                <a:solidFill>
                  <a:srgbClr val="1F1F1F"/>
                </a:solidFill>
                <a:effectLst/>
                <a:latin typeface="Gill Sans MT" panose="020B0502020104020203" pitchFamily="34" charset="0"/>
              </a:rPr>
              <a:t>listed_in</a:t>
            </a:r>
            <a:r>
              <a:rPr lang="en-IN" b="0" i="0" dirty="0">
                <a:solidFill>
                  <a:srgbClr val="1F1F1F"/>
                </a:solidFill>
                <a:effectLst/>
                <a:latin typeface="Gill Sans MT" panose="020B0502020104020203" pitchFamily="34" charset="0"/>
              </a:rPr>
              <a:t>" data for Cluster 2.</a:t>
            </a:r>
          </a:p>
          <a:p>
            <a:pPr algn="l">
              <a:buFont typeface="Arial" panose="020B0604020202020204" pitchFamily="34" charset="0"/>
              <a:buChar char="•"/>
            </a:pPr>
            <a:r>
              <a:rPr lang="en-IN" b="1" i="0" dirty="0">
                <a:solidFill>
                  <a:srgbClr val="1F1F1F"/>
                </a:solidFill>
                <a:effectLst/>
                <a:latin typeface="Gill Sans MT" panose="020B0502020104020203" pitchFamily="34" charset="0"/>
              </a:rPr>
              <a:t>Y-axis:</a:t>
            </a:r>
            <a:r>
              <a:rPr lang="en-IN" b="0" i="0" dirty="0">
                <a:solidFill>
                  <a:srgbClr val="1F1F1F"/>
                </a:solidFill>
                <a:effectLst/>
                <a:latin typeface="Gill Sans MT" panose="020B0502020104020203" pitchFamily="34" charset="0"/>
              </a:rPr>
              <a:t> Number of shows/movies belonging to each genre (use the counts from the provided data).</a:t>
            </a:r>
          </a:p>
          <a:p>
            <a:pPr algn="l">
              <a:buFont typeface="Arial" panose="020B0604020202020204" pitchFamily="34" charset="0"/>
              <a:buChar char="•"/>
            </a:pPr>
            <a:r>
              <a:rPr lang="en-IN" b="1" i="0" dirty="0">
                <a:solidFill>
                  <a:srgbClr val="1F1F1F"/>
                </a:solidFill>
                <a:effectLst/>
                <a:latin typeface="Gill Sans MT" panose="020B0502020104020203" pitchFamily="34" charset="0"/>
              </a:rPr>
              <a:t>Highlight:</a:t>
            </a:r>
            <a:r>
              <a:rPr lang="en-IN" b="0" i="0" dirty="0">
                <a:solidFill>
                  <a:srgbClr val="1F1F1F"/>
                </a:solidFill>
                <a:effectLst/>
                <a:latin typeface="Gill Sans MT" panose="020B0502020104020203" pitchFamily="34" charset="0"/>
              </a:rPr>
              <a:t> Emphasize the bar for "Action &amp; Adventure" to show its dominance.</a:t>
            </a:r>
          </a:p>
          <a:p>
            <a:endParaRPr lang="en-IN" dirty="0"/>
          </a:p>
        </p:txBody>
      </p:sp>
      <p:pic>
        <p:nvPicPr>
          <p:cNvPr id="4" name="Picture 3">
            <a:extLst>
              <a:ext uri="{FF2B5EF4-FFF2-40B4-BE49-F238E27FC236}">
                <a16:creationId xmlns:a16="http://schemas.microsoft.com/office/drawing/2014/main" id="{880B354E-C2F8-FE1E-94C0-BA016CA99BEE}"/>
              </a:ext>
            </a:extLst>
          </p:cNvPr>
          <p:cNvPicPr>
            <a:picLocks noChangeAspect="1"/>
          </p:cNvPicPr>
          <p:nvPr/>
        </p:nvPicPr>
        <p:blipFill>
          <a:blip r:embed="rId2"/>
          <a:stretch>
            <a:fillRect/>
          </a:stretch>
        </p:blipFill>
        <p:spPr>
          <a:xfrm>
            <a:off x="5592278" y="1970680"/>
            <a:ext cx="6465168" cy="4763055"/>
          </a:xfrm>
          <a:prstGeom prst="rect">
            <a:avLst/>
          </a:prstGeom>
        </p:spPr>
      </p:pic>
      <p:sp>
        <p:nvSpPr>
          <p:cNvPr id="7" name="Content Placeholder 6">
            <a:extLst>
              <a:ext uri="{FF2B5EF4-FFF2-40B4-BE49-F238E27FC236}">
                <a16:creationId xmlns:a16="http://schemas.microsoft.com/office/drawing/2014/main" id="{B0891307-DBA7-D054-1BA3-63415A8FEC1B}"/>
              </a:ext>
            </a:extLst>
          </p:cNvPr>
          <p:cNvSpPr>
            <a:spLocks noGrp="1"/>
          </p:cNvSpPr>
          <p:nvPr>
            <p:ph sz="half" idx="2"/>
          </p:nvPr>
        </p:nvSpPr>
        <p:spPr/>
        <p:txBody>
          <a:bodyPr/>
          <a:lstStyle/>
          <a:p>
            <a:endParaRPr lang="en-IN" dirty="0"/>
          </a:p>
        </p:txBody>
      </p:sp>
    </p:spTree>
    <p:extLst>
      <p:ext uri="{BB962C8B-B14F-4D97-AF65-F5344CB8AC3E}">
        <p14:creationId xmlns:p14="http://schemas.microsoft.com/office/powerpoint/2010/main" val="49760754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1076</TotalTime>
  <Words>1050</Words>
  <Application>Microsoft Office PowerPoint</Application>
  <PresentationFormat>Widescreen</PresentationFormat>
  <Paragraphs>80</Paragraphs>
  <Slides>12</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vt:i4>
      </vt:variant>
    </vt:vector>
  </HeadingPairs>
  <TitlesOfParts>
    <vt:vector size="24" baseType="lpstr">
      <vt:lpstr>Arial</vt:lpstr>
      <vt:lpstr>Calibri</vt:lpstr>
      <vt:lpstr>Calibri Light</vt:lpstr>
      <vt:lpstr>Gill Sans MT</vt:lpstr>
      <vt:lpstr>Google Sans</vt:lpstr>
      <vt:lpstr>Sagona ExtraLight</vt:lpstr>
      <vt:lpstr>Sitka Heading Semibold</vt:lpstr>
      <vt:lpstr>Speak Pro</vt:lpstr>
      <vt:lpstr>Wingdings</vt:lpstr>
      <vt:lpstr>Wingdings 2</vt:lpstr>
      <vt:lpstr>Office Theme</vt:lpstr>
      <vt:lpstr>Custom</vt:lpstr>
      <vt:lpstr>Uncovering Global Action Hotspots: Data-Driven Strategies for Netflix Content Acquisition</vt:lpstr>
      <vt:lpstr>introduction</vt:lpstr>
      <vt:lpstr>Business Case:  Optimizing Content Acquisition for Netflix using Demand Forecasting</vt:lpstr>
      <vt:lpstr>Demand Forecasting</vt:lpstr>
      <vt:lpstr>Clustering Algorithms</vt:lpstr>
      <vt:lpstr>Data  and  Methodology</vt:lpstr>
      <vt:lpstr>Algorithms used </vt:lpstr>
      <vt:lpstr>Data Set And optimized cluster </vt:lpstr>
      <vt:lpstr>Genre Distribution Bar Chart</vt:lpstr>
      <vt:lpstr>Dominant Genres in Cluster 4</vt:lpstr>
      <vt:lpstr>Top Genres with Heatmap</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Uncovering Global Action Hotspots: Data-Driven Strategies for Netflix Content Acquisition</dc:title>
  <dc:creator>bhakti shelke</dc:creator>
  <cp:lastModifiedBy>bhakti shelke</cp:lastModifiedBy>
  <cp:revision>1</cp:revision>
  <dcterms:created xsi:type="dcterms:W3CDTF">2024-04-01T03:14:04Z</dcterms:created>
  <dcterms:modified xsi:type="dcterms:W3CDTF">2024-04-01T21:10:24Z</dcterms:modified>
</cp:coreProperties>
</file>